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23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305" r:id="rId3"/>
    <p:sldId id="310" r:id="rId5"/>
    <p:sldId id="301" r:id="rId6"/>
    <p:sldId id="345" r:id="rId7"/>
    <p:sldId id="322" r:id="rId8"/>
    <p:sldId id="324" r:id="rId9"/>
    <p:sldId id="347" r:id="rId10"/>
    <p:sldId id="346" r:id="rId11"/>
    <p:sldId id="311" r:id="rId12"/>
    <p:sldId id="315" r:id="rId13"/>
    <p:sldId id="348" r:id="rId14"/>
    <p:sldId id="352" r:id="rId15"/>
    <p:sldId id="354" r:id="rId16"/>
    <p:sldId id="349" r:id="rId17"/>
    <p:sldId id="353" r:id="rId18"/>
    <p:sldId id="350" r:id="rId19"/>
    <p:sldId id="312" r:id="rId20"/>
    <p:sldId id="351" r:id="rId21"/>
    <p:sldId id="313" r:id="rId22"/>
    <p:sldId id="356" r:id="rId23"/>
    <p:sldId id="357" r:id="rId24"/>
    <p:sldId id="314" r:id="rId25"/>
    <p:sldId id="323" r:id="rId26"/>
    <p:sldId id="358" r:id="rId27"/>
    <p:sldId id="355" r:id="rId28"/>
    <p:sldId id="359" r:id="rId29"/>
    <p:sldId id="363" r:id="rId30"/>
    <p:sldId id="318" r:id="rId31"/>
    <p:sldId id="360" r:id="rId32"/>
    <p:sldId id="319" r:id="rId33"/>
    <p:sldId id="361" r:id="rId34"/>
    <p:sldId id="320" r:id="rId35"/>
    <p:sldId id="362" r:id="rId36"/>
    <p:sldId id="377" r:id="rId37"/>
    <p:sldId id="378" r:id="rId38"/>
    <p:sldId id="386" r:id="rId39"/>
    <p:sldId id="384" r:id="rId40"/>
    <p:sldId id="283" r:id="rId41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7"/>
    <a:srgbClr val="306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 autoAdjust="0"/>
    <p:restoredTop sz="81350" autoAdjust="0"/>
  </p:normalViewPr>
  <p:slideViewPr>
    <p:cSldViewPr snapToGrid="0" snapToObjects="1">
      <p:cViewPr varScale="1">
        <p:scale>
          <a:sx n="129" d="100"/>
          <a:sy n="129" d="100"/>
        </p:scale>
        <p:origin x="17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打招呼。</a:t>
            </a:r>
            <a:endParaRPr lang="zh-CN" altLang="en-US"/>
          </a:p>
          <a:p>
            <a:r>
              <a:rPr lang="zh-CN" altLang="en-US"/>
              <a:t>大家好，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有了上面的一些背景材料，我们可以看到，无论是生成</a:t>
            </a:r>
            <a:r>
              <a:rPr lang="en-US" altLang="zh-CN"/>
              <a:t>SBOM</a:t>
            </a:r>
            <a:r>
              <a:rPr lang="zh-CN" altLang="en-US"/>
              <a:t>，还是拿到供应商的</a:t>
            </a:r>
            <a:r>
              <a:rPr lang="en-US" altLang="zh-CN"/>
              <a:t>SBOM</a:t>
            </a:r>
            <a:r>
              <a:rPr lang="zh-CN" altLang="en-US"/>
              <a:t>，或者是作为第三方检测机构对送检的软件进行检测，都需要一个工具或者平台来完成这些工作。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这些工作中有一部分是非常简单的，所以在开源社区也存在一些开源工具可以帮我们来做一些事儿。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先来看一下什么是</a:t>
            </a:r>
            <a:r>
              <a:rPr lang="en-US" altLang="zh-CN"/>
              <a:t>SCA</a:t>
            </a:r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openEurla and </a:t>
            </a:r>
            <a:r>
              <a:rPr lang="zh-CN" altLang="en-US" dirty="0"/>
              <a:t>大华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openEurla and </a:t>
            </a:r>
            <a:r>
              <a:rPr lang="zh-CN" altLang="en-US" dirty="0"/>
              <a:t>大华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openEurla and </a:t>
            </a:r>
            <a:r>
              <a:rPr lang="zh-CN" altLang="en-US" dirty="0"/>
              <a:t>大华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openEurla and </a:t>
            </a:r>
            <a:r>
              <a:rPr lang="zh-CN" altLang="en-US" dirty="0"/>
              <a:t>大华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用</a:t>
            </a:r>
            <a:r>
              <a:rPr lang="en-US" altLang="zh-CN"/>
              <a:t>idea</a:t>
            </a:r>
            <a:r>
              <a:rPr lang="zh-CN" altLang="en-US"/>
              <a:t>的</a:t>
            </a:r>
            <a:r>
              <a:rPr lang="en-US" altLang="zh-CN"/>
              <a:t>Spring Initializr</a:t>
            </a:r>
            <a:r>
              <a:rPr lang="zh-CN" altLang="en-US"/>
              <a:t>，新建一个</a:t>
            </a:r>
            <a:r>
              <a:rPr lang="en-US" altLang="zh-CN"/>
              <a:t>spring</a:t>
            </a:r>
            <a:r>
              <a:rPr lang="zh-CN" altLang="en-US"/>
              <a:t>单体应用，我们只指定三个依赖。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用</a:t>
            </a:r>
            <a:r>
              <a:rPr lang="en-US" altLang="zh-CN"/>
              <a:t>gradle dependency graph</a:t>
            </a:r>
            <a:r>
              <a:rPr lang="zh-CN" altLang="en-US"/>
              <a:t>功能，可以展示其所有直接和间接依赖。</a:t>
            </a:r>
            <a:endParaRPr lang="zh-CN" altLang="en-US"/>
          </a:p>
          <a:p>
            <a:r>
              <a:rPr lang="en-US" altLang="zh-CN">
                <a:sym typeface="+mn-ea"/>
              </a:rPr>
              <a:t>SCA</a:t>
            </a:r>
            <a:r>
              <a:rPr lang="zh-CN" altLang="en-US">
                <a:sym typeface="+mn-ea"/>
              </a:rPr>
              <a:t>可以简单理解为用来分析软件成分的工具。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但我们的应用软件来源多种多样，不可能让人工来做分析，所以就有了人和机器都可读的数据交换格式，</a:t>
            </a:r>
            <a:r>
              <a:rPr lang="en-US" altLang="zh-CN"/>
              <a:t>SBOM</a:t>
            </a:r>
            <a:r>
              <a:rPr lang="zh-CN" altLang="en-US"/>
              <a:t>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软件物料清单。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人和机器都可读，便于生成或者消费。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但问题就是，</a:t>
            </a:r>
            <a:r>
              <a:rPr lang="en-US" altLang="zh-CN">
                <a:sym typeface="+mn-ea"/>
              </a:rPr>
              <a:t>SBOM</a:t>
            </a:r>
            <a:r>
              <a:rPr lang="zh-CN" altLang="en-US">
                <a:sym typeface="+mn-ea"/>
              </a:rPr>
              <a:t>的格式和标准还没有统一。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首先是</a:t>
            </a:r>
            <a:r>
              <a:rPr lang="en-US" altLang="zh-CN"/>
              <a:t>SPDX</a:t>
            </a:r>
            <a:r>
              <a:rPr lang="zh-CN" altLang="en-US"/>
              <a:t>，它是</a:t>
            </a:r>
            <a:r>
              <a:rPr lang="en-US" altLang="zh-CN"/>
              <a:t>Linux</a:t>
            </a:r>
            <a:r>
              <a:rPr lang="zh-CN" altLang="en-US"/>
              <a:t>基金会主导的，有</a:t>
            </a:r>
            <a:r>
              <a:rPr lang="en-US" altLang="zh-CN"/>
              <a:t>ISO</a:t>
            </a:r>
            <a:r>
              <a:rPr lang="zh-CN" altLang="en-US"/>
              <a:t>标准支撑，最初主要用来描述许可证相关的信息，不过现在用途已经扩展到</a:t>
            </a:r>
            <a:r>
              <a:rPr lang="en-US" altLang="zh-CN"/>
              <a:t>SBOM</a:t>
            </a:r>
            <a:r>
              <a:rPr lang="zh-CN" altLang="en-US"/>
              <a:t>，成为</a:t>
            </a:r>
            <a:r>
              <a:rPr lang="en-US" altLang="zh-CN"/>
              <a:t>SBOM</a:t>
            </a:r>
            <a:r>
              <a:rPr lang="zh-CN" altLang="en-US"/>
              <a:t>的一个常用格式之一。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另外一个最常用的</a:t>
            </a:r>
            <a:r>
              <a:rPr lang="en-US" altLang="zh-CN"/>
              <a:t>SBOM</a:t>
            </a:r>
            <a:r>
              <a:rPr lang="zh-CN" altLang="en-US"/>
              <a:t>格式是</a:t>
            </a:r>
            <a:r>
              <a:rPr lang="en-US" altLang="zh-CN"/>
              <a:t>CycloneDX</a:t>
            </a:r>
            <a:r>
              <a:rPr lang="zh-CN" altLang="en-US"/>
              <a:t>，来自于</a:t>
            </a:r>
            <a:r>
              <a:rPr lang="en-US" altLang="zh-CN"/>
              <a:t>OWASP</a:t>
            </a:r>
            <a:r>
              <a:rPr lang="zh-CN" altLang="en-US"/>
              <a:t>，是一个轻量级的</a:t>
            </a:r>
            <a:r>
              <a:rPr lang="en-US" altLang="zh-CN"/>
              <a:t>SBOM</a:t>
            </a:r>
            <a:r>
              <a:rPr lang="zh-CN" altLang="en-US"/>
              <a:t>，但目前还没有形成</a:t>
            </a:r>
            <a:r>
              <a:rPr lang="en-US" altLang="zh-CN"/>
              <a:t>ISO</a:t>
            </a:r>
            <a:r>
              <a:rPr lang="zh-CN" altLang="en-US"/>
              <a:t>标准来支撑，更关注于安全相关内容。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也有其他的一些格式比如</a:t>
            </a:r>
            <a:r>
              <a:rPr lang="en-US" altLang="zh-CN"/>
              <a:t>SWID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国内还没有针对软件物料清单的现行标准，不过国标和金融行标都有在建标准，目前草稿已经完成，估计离发行不会太远。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另外，国内还有些头部厂商提出了一些团体性的</a:t>
            </a:r>
            <a:r>
              <a:rPr lang="en-US" altLang="zh-CN"/>
              <a:t>SBOM</a:t>
            </a:r>
            <a:r>
              <a:rPr lang="zh-CN" altLang="en-US"/>
              <a:t>格式标准，做了非常有益的尝试。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简单了解了</a:t>
            </a:r>
            <a:r>
              <a:rPr lang="en-US" altLang="zh-CN"/>
              <a:t>SCA</a:t>
            </a:r>
            <a:r>
              <a:rPr lang="zh-CN" altLang="en-US"/>
              <a:t>是什么之后，我们为什么要做这件事儿呢？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软件供应链安全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近几年国际局势的原因，供应链的安全问题已经非常突显。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BB</a:t>
            </a:r>
            <a:r>
              <a:rPr lang="zh-CN" altLang="en-US"/>
              <a:t>机事件：在中国已经</a:t>
            </a:r>
            <a:r>
              <a:rPr lang="en-US" altLang="zh-CN"/>
              <a:t>“</a:t>
            </a:r>
            <a:r>
              <a:rPr lang="zh-CN" altLang="en-US"/>
              <a:t>死了</a:t>
            </a:r>
            <a:r>
              <a:rPr lang="en-US" altLang="zh-CN"/>
              <a:t>”</a:t>
            </a:r>
            <a:r>
              <a:rPr lang="zh-CN" altLang="en-US"/>
              <a:t>的产品，居然以这种方式重新回到人们的视野。</a:t>
            </a:r>
            <a:endParaRPr lang="zh-CN" altLang="en-US"/>
          </a:p>
          <a:p>
            <a:r>
              <a:rPr lang="zh-CN" altLang="en-US"/>
              <a:t>供应链安全</a:t>
            </a:r>
            <a:endParaRPr lang="zh-CN" altLang="en-US"/>
          </a:p>
          <a:p>
            <a:r>
              <a:rPr lang="zh-CN" altLang="en-US"/>
              <a:t>软件供应链安全</a:t>
            </a:r>
            <a:endParaRPr lang="zh-CN" altLang="en-US"/>
          </a:p>
          <a:p>
            <a:r>
              <a:rPr lang="en-US" altLang="zh-CN"/>
              <a:t>SCA</a:t>
            </a:r>
            <a:r>
              <a:rPr lang="zh-CN" altLang="en-US"/>
              <a:t>是一个基本的动作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  <a:endParaRPr kumimoji="1" lang="zh-CN" altLang="en-US" dirty="0"/>
          </a:p>
        </p:txBody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0863" y="478864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0863" y="478864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  <a:endParaRPr kumimoji="1"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  <a:endParaRPr kumimoji="1" lang="en-US" altLang="zh-CN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15583" y="447196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/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4" name="文本占位符 3"/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/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7" name="文本占位符 3"/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/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15583" y="447196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/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4" name="灯片编号占位符 5"/>
          <p:cNvSpPr txBox="1"/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/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583" y="447196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  <p:sp>
        <p:nvSpPr>
          <p:cNvPr id="6" name="六边形 5"/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5"/>
          <p:cNvSpPr txBox="1"/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8" name="六边形 7"/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5583" y="404813"/>
            <a:ext cx="821973" cy="3288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8" name="六边形 7"/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/>
          <p:cNvSpPr txBox="1"/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/>
          <p:cNvSpPr txBox="1"/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8.svg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jpeg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5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4000" dirty="0"/>
              <a:t>浅谈SCA的商业化</a:t>
            </a:r>
            <a:endParaRPr sz="4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宋鑫磊 </a:t>
            </a:r>
            <a:r>
              <a:rPr lang="en-US" altLang="zh-CN" dirty="0"/>
              <a:t>- </a:t>
            </a:r>
            <a:r>
              <a:rPr lang="zh-CN" altLang="en-US" dirty="0"/>
              <a:t>中金金融认证中心有限公司 产品中心 信息安全专家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Standards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sz="2800" dirty="0"/>
              <a:t>GB/T 43698-2024 网络安全技术 软件供应链安全要求</a:t>
            </a:r>
            <a:endParaRPr kumimoji="1" lang="zh-CN" altLang="en-US" sz="28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0"/>
          </p:nvPr>
        </p:nvSpPr>
        <p:spPr>
          <a:xfrm>
            <a:off x="461010" y="1440180"/>
            <a:ext cx="5324475" cy="4867275"/>
          </a:xfrm>
        </p:spPr>
        <p:txBody>
          <a:bodyPr/>
          <a:lstStyle/>
          <a:p>
            <a:r>
              <a:rPr kumimoji="1" lang="zh-CN" altLang="en-US" dirty="0"/>
              <a:t>软件供应链是一种由供应关系、供应活动构成的网链结构。</a:t>
            </a:r>
            <a:endParaRPr kumimoji="1" lang="zh-CN" altLang="en-US" dirty="0"/>
          </a:p>
          <a:p>
            <a:r>
              <a:rPr kumimoji="1" lang="zh-CN" altLang="en-US" dirty="0"/>
              <a:t>软件供应链中最细粒度的供应关系仅包含一层供应关系。</a:t>
            </a:r>
            <a:endParaRPr kumimoji="1" lang="zh-CN" altLang="en-US" dirty="0"/>
          </a:p>
          <a:p>
            <a:r>
              <a:rPr kumimoji="1" lang="zh-CN" altLang="en-US" dirty="0"/>
              <a:t>在特定条件下，第三方机构将参与供方和需方的相关活动。</a:t>
            </a:r>
            <a:endParaRPr kumimoji="1" lang="zh-CN" altLang="en-US" dirty="0"/>
          </a:p>
        </p:txBody>
      </p:sp>
      <p:pic>
        <p:nvPicPr>
          <p:cNvPr id="8" name="图片 7" descr="Pasted image 20241104145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190" y="2529055"/>
            <a:ext cx="4500245" cy="33820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35" y="2543660"/>
            <a:ext cx="5574030" cy="33674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sz="2800" dirty="0"/>
              <a:t>GB/T 43698-2024 网络安全技术 软件供应链安全要求</a:t>
            </a:r>
            <a:endParaRPr kumimoji="1" lang="zh-CN" altLang="en-US" sz="28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339532" y="992653"/>
            <a:ext cx="8891905" cy="5379085"/>
            <a:chOff x="825500" y="993775"/>
            <a:chExt cx="8891905" cy="5379085"/>
          </a:xfrm>
        </p:grpSpPr>
        <p:pic>
          <p:nvPicPr>
            <p:cNvPr id="7" name="图片 6" descr="软件供应链安全图谱实体要素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8540" y="994410"/>
              <a:ext cx="3618865" cy="5378450"/>
            </a:xfrm>
            <a:prstGeom prst="rect">
              <a:avLst/>
            </a:prstGeom>
          </p:spPr>
        </p:pic>
        <p:pic>
          <p:nvPicPr>
            <p:cNvPr id="8" name="图片 7" descr="软件供应链安全风险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500" y="993775"/>
              <a:ext cx="4951095" cy="5379085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2800"/>
              <a:t>GB/T 43848-2024  网络安全技术 软件产品开源代码安全评价方法</a:t>
            </a:r>
            <a:endParaRPr kumimoji="1" lang="zh-CN" altLang="en-US" sz="2800"/>
          </a:p>
        </p:txBody>
      </p:sp>
      <p:pic>
        <p:nvPicPr>
          <p:cNvPr id="7" name="图片 6" descr="Pasted image 202411011314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6585" y="1565275"/>
            <a:ext cx="5891530" cy="46170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sz="2800" dirty="0"/>
              <a:t>GB/T 43848-2024  网络安全技术 软件产品开源代码安全评价方法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7990" y="2032635"/>
            <a:ext cx="8808720" cy="36817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sz="2800" dirty="0"/>
              <a:t>JR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T 0290—2024 金融业开源软件应用 管理指南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165" y="1411605"/>
            <a:ext cx="6261735" cy="45866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kumimoji="1" lang="zh-CN" altLang="en-US" sz="2800" dirty="0"/>
              <a:t>JR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T 0291—2024 金融业开源软件应用 评估规范</a:t>
            </a:r>
            <a:endParaRPr kumimoji="1"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358900"/>
            <a:ext cx="6957060" cy="4691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Open Source Tools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Open Source Tools</a:t>
            </a:r>
            <a:endParaRPr kumimoji="1"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0"/>
          </p:nvPr>
        </p:nvSpPr>
        <p:spPr>
          <a:xfrm>
            <a:off x="460793" y="1325180"/>
            <a:ext cx="4963160" cy="4867275"/>
          </a:xfrm>
        </p:spPr>
        <p:txBody>
          <a:bodyPr anchor="t" anchorCtr="0"/>
          <a:lstStyle/>
          <a:p>
            <a:pPr algn="l">
              <a:lnSpc>
                <a:spcPct val="150000"/>
              </a:lnSpc>
            </a:pPr>
            <a:r>
              <a:rPr kumimoji="1" lang="en-US" altLang="zh-CN" b="1" dirty="0"/>
              <a:t>Basic Support for SCA:</a:t>
            </a:r>
            <a:endParaRPr kumimoji="1" lang="zh-CN" altLang="en-US" b="1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Lockfile</a:t>
            </a:r>
            <a:r>
              <a:rPr kumimoji="1" lang="en-US" altLang="zh-CN" dirty="0"/>
              <a:t>/Manifest based analysis</a:t>
            </a:r>
            <a:endParaRPr kumimoji="1" lang="zh-CN" altLang="en-US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Opensource vulnerability database</a:t>
            </a:r>
            <a:endParaRPr kumimoji="1" lang="zh-CN" altLang="en-US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Opensource License collection</a:t>
            </a:r>
            <a:endParaRPr kumimoji="1" lang="en-US" altLang="zh-CN" dirty="0"/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SBOM: SPDX and/or </a:t>
            </a:r>
            <a:r>
              <a:rPr kumimoji="1" lang="en-US" altLang="zh-CN" dirty="0" err="1"/>
              <a:t>CycloneDX</a:t>
            </a:r>
            <a:r>
              <a:rPr kumimoji="1" lang="en-US" altLang="zh-CN" dirty="0"/>
              <a:t>, even proprietary format</a:t>
            </a:r>
            <a:endParaRPr kumimoji="1" lang="zh-CN" altLang="en-US" dirty="0"/>
          </a:p>
        </p:txBody>
      </p:sp>
      <p:pic>
        <p:nvPicPr>
          <p:cNvPr id="6" name="图片 5" descr="dt-logo-white-tex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09042" y="1242799"/>
            <a:ext cx="3856355" cy="829310"/>
          </a:xfrm>
          <a:prstGeom prst="rect">
            <a:avLst/>
          </a:prstGeom>
        </p:spPr>
      </p:pic>
      <p:pic>
        <p:nvPicPr>
          <p:cNvPr id="7" name="图片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407" y="4014574"/>
            <a:ext cx="1824990" cy="1915160"/>
          </a:xfrm>
          <a:prstGeom prst="rect">
            <a:avLst/>
          </a:prstGeom>
        </p:spPr>
      </p:pic>
      <p:pic>
        <p:nvPicPr>
          <p:cNvPr id="8" name="图片 7" descr="Fasten_web3_logo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3392" y="2295629"/>
            <a:ext cx="2828290" cy="850265"/>
          </a:xfrm>
          <a:prstGeom prst="rect">
            <a:avLst/>
          </a:prstGeom>
        </p:spPr>
      </p:pic>
      <p:pic>
        <p:nvPicPr>
          <p:cNvPr id="9" name="图片 8" descr="OpenSCA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6222" y="3503399"/>
            <a:ext cx="3262630" cy="421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C</a:t>
            </a:r>
            <a:r>
              <a:rPr lang="zh-CN" altLang="en-US" sz="4000" dirty="0">
                <a:sym typeface="+mn-ea"/>
              </a:rPr>
              <a:t>ommoditized</a:t>
            </a:r>
            <a:r>
              <a:rPr kumimoji="1" lang="en-US" altLang="zh-CN" dirty="0"/>
              <a:t> SCA Tools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What’s SCA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ommoditized</a:t>
            </a:r>
            <a:r>
              <a:rPr kumimoji="1" lang="en-US" altLang="zh-CN" dirty="0">
                <a:sym typeface="+mn-ea"/>
              </a:rPr>
              <a:t> SCA Tools</a:t>
            </a: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t="4846" b="49320"/>
          <a:stretch>
            <a:fillRect/>
          </a:stretch>
        </p:blipFill>
        <p:spPr>
          <a:xfrm>
            <a:off x="1183727" y="1143760"/>
            <a:ext cx="4629211" cy="51634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t="50407"/>
          <a:stretch>
            <a:fillRect/>
          </a:stretch>
        </p:blipFill>
        <p:spPr>
          <a:xfrm>
            <a:off x="6666558" y="1157214"/>
            <a:ext cx="4267169" cy="5149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83727" y="6424740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2"/>
                </a:solidFill>
              </a:rPr>
              <a:t>List from </a:t>
            </a:r>
            <a:r>
              <a:rPr lang="en-US" altLang="zh-CN" sz="1100" dirty="0" err="1">
                <a:solidFill>
                  <a:schemeClr val="bg2"/>
                </a:solidFill>
              </a:rPr>
              <a:t>latio.tech</a:t>
            </a:r>
            <a:endParaRPr lang="zh-CN" altLang="en-US" sz="11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ommoditized</a:t>
            </a:r>
            <a:r>
              <a:rPr kumimoji="1" lang="en-US" altLang="zh-CN" dirty="0">
                <a:sym typeface="+mn-ea"/>
              </a:rPr>
              <a:t> SCA Tools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83727" y="6424740"/>
            <a:ext cx="13516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chemeClr val="bg2"/>
                </a:solidFill>
              </a:rPr>
              <a:t>List from 4hou.com</a:t>
            </a:r>
            <a:endParaRPr lang="zh-CN" altLang="en-US" sz="1100" dirty="0">
              <a:solidFill>
                <a:schemeClr val="bg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526" y="1676310"/>
            <a:ext cx="9696948" cy="35053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dirty="0">
                <a:sym typeface="+mn-ea"/>
              </a:rPr>
              <a:t>Why C</a:t>
            </a:r>
            <a:r>
              <a:rPr lang="zh-CN" altLang="en-US" sz="4000" dirty="0">
                <a:sym typeface="+mn-ea"/>
              </a:rPr>
              <a:t>ommoditized</a:t>
            </a:r>
            <a:r>
              <a:rPr kumimoji="1" lang="en-US" altLang="zh-CN" sz="4000" dirty="0">
                <a:sym typeface="+mn-ea"/>
              </a:rPr>
              <a:t> 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Dependencies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Dependencies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361231" y="3359932"/>
            <a:ext cx="7668266" cy="2939894"/>
            <a:chOff x="2121588" y="1589689"/>
            <a:chExt cx="7668266" cy="2939894"/>
          </a:xfrm>
        </p:grpSpPr>
        <p:sp>
          <p:nvSpPr>
            <p:cNvPr id="7" name="文本框 6"/>
            <p:cNvSpPr txBox="1"/>
            <p:nvPr/>
          </p:nvSpPr>
          <p:spPr>
            <a:xfrm>
              <a:off x="2121588" y="2232872"/>
              <a:ext cx="1558440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0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r>
                <a:rPr lang="en-US" altLang="zh-CN" dirty="0"/>
                <a:t>Manifest analysis</a:t>
              </a:r>
              <a:endParaRPr lang="en-US" altLang="zh-CN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21588" y="3345467"/>
              <a:ext cx="1558440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0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r>
                <a:rPr kumimoji="1" lang="en-US" altLang="zh-CN" dirty="0" err="1"/>
                <a:t>Lockfile</a:t>
              </a:r>
              <a:r>
                <a:rPr kumimoji="1" lang="en-US" altLang="zh-CN" dirty="0"/>
                <a:t> analysis</a:t>
              </a:r>
              <a:endParaRPr kumimoji="1" lang="en-US" altLang="zh-CN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231414" y="2232872"/>
              <a:ext cx="1558440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0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r>
                <a:rPr kumimoji="1" lang="en-US" altLang="zh-CN" dirty="0"/>
                <a:t>Static Analysis</a:t>
              </a:r>
              <a:endParaRPr kumimoji="1" lang="en-US" altLang="zh-CN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231414" y="3345467"/>
              <a:ext cx="1558440" cy="286232"/>
            </a:xfrm>
            <a:prstGeom prst="rect">
              <a:avLst/>
            </a:prstGeom>
          </p:spPr>
          <p:txBody>
            <a:bodyPr anchor="ctr">
              <a:normAutofit fontScale="92500"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0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r>
                <a:rPr kumimoji="1" lang="en-US" altLang="zh-CN" dirty="0"/>
                <a:t>Dynamic Analysis</a:t>
              </a:r>
              <a:endParaRPr kumimoji="1" lang="zh-CN" altLang="en-US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26053" y="1589689"/>
              <a:ext cx="2939894" cy="2939894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45" y="1410573"/>
            <a:ext cx="4177394" cy="16983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64" y="1410573"/>
            <a:ext cx="5332714" cy="16983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Licenses</a:t>
            </a:r>
            <a:endParaRPr kumimoji="1"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36" y="1564005"/>
            <a:ext cx="6233795" cy="37299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Licenses</a:t>
            </a:r>
            <a:endParaRPr kumimoji="1"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536793" y="1976386"/>
            <a:ext cx="5439884" cy="2905228"/>
            <a:chOff x="6694586" y="1564004"/>
            <a:chExt cx="5439884" cy="29052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4586" y="3237567"/>
              <a:ext cx="5432188" cy="123166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587" y="1564004"/>
              <a:ext cx="5439883" cy="1501833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Licenses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0615" y="4386745"/>
            <a:ext cx="3331541" cy="18308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61" y="992653"/>
            <a:ext cx="5715650" cy="339409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36031" y="992653"/>
            <a:ext cx="4058492" cy="5224938"/>
            <a:chOff x="6698094" y="992653"/>
            <a:chExt cx="4633561" cy="574545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8094" y="992653"/>
              <a:ext cx="4633560" cy="861982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094" y="1959847"/>
              <a:ext cx="4633560" cy="90993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094" y="2974991"/>
              <a:ext cx="4633560" cy="79164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8095" y="3871850"/>
              <a:ext cx="4633560" cy="100884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095" y="4985904"/>
              <a:ext cx="4633560" cy="79487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8095" y="5885996"/>
              <a:ext cx="4633559" cy="852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Reachability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Reachability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0795" y="1135768"/>
            <a:ext cx="4516604" cy="2293231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r>
              <a:rPr lang="en-US" altLang="zh-CN" b="1" dirty="0"/>
              <a:t>Types of Reachability Ordered by Usefulness</a:t>
            </a:r>
            <a:r>
              <a:rPr lang="en-US" altLang="zh-CN" b="1" baseline="30000" dirty="0"/>
              <a:t>1</a:t>
            </a:r>
            <a:endParaRPr lang="en-US" altLang="zh-CN" b="1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Function-level reachability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Package baselining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Internet reachability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Dependency-level reachability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Package used in image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07840" y="6417045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2"/>
                </a:solidFill>
              </a:rPr>
              <a:t>1</a:t>
            </a:r>
            <a:r>
              <a:rPr lang="zh-CN" altLang="en-US" sz="1200" dirty="0">
                <a:solidFill>
                  <a:schemeClr val="bg2"/>
                </a:solidFill>
              </a:rPr>
              <a:t>：</a:t>
            </a:r>
            <a:r>
              <a:rPr lang="en-US" altLang="zh-CN" sz="1200" dirty="0">
                <a:solidFill>
                  <a:schemeClr val="bg2"/>
                </a:solidFill>
              </a:rPr>
              <a:t>Endorlabs.com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4603" y="2382407"/>
            <a:ext cx="2939894" cy="293989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423355" y="3424131"/>
            <a:ext cx="2663634" cy="851577"/>
            <a:chOff x="4423355" y="3424131"/>
            <a:chExt cx="2663634" cy="851577"/>
          </a:xfrm>
        </p:grpSpPr>
        <p:sp>
          <p:nvSpPr>
            <p:cNvPr id="11" name="文本框 10"/>
            <p:cNvSpPr txBox="1"/>
            <p:nvPr/>
          </p:nvSpPr>
          <p:spPr>
            <a:xfrm>
              <a:off x="5360234" y="3424131"/>
              <a:ext cx="1726755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1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pPr algn="r"/>
              <a:r>
                <a:rPr lang="en-US" altLang="zh-CN" dirty="0"/>
                <a:t>Static Call Graphs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650849" y="3709238"/>
              <a:ext cx="2436140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1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pPr algn="r"/>
              <a:r>
                <a:rPr lang="en-US" altLang="zh-CN" dirty="0"/>
                <a:t>Dynamic Call Graphs</a:t>
              </a:r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3355" y="3989476"/>
              <a:ext cx="2663634" cy="286232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1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pPr algn="r"/>
              <a:r>
                <a:rPr lang="en-US" altLang="zh-CN" dirty="0"/>
                <a:t>AST enhanced Call Graphs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Software Composition Analysis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992652"/>
            <a:ext cx="5094606" cy="52945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56" y="1595939"/>
            <a:ext cx="4550778" cy="36661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Vulnerability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Vulnerability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1303" y="1120474"/>
            <a:ext cx="2151744" cy="21606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840" y="6417045"/>
            <a:ext cx="19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</a:rPr>
              <a:t>图片来源：</a:t>
            </a:r>
            <a:r>
              <a:rPr lang="en-US" altLang="zh-CN" sz="1200" dirty="0">
                <a:solidFill>
                  <a:schemeClr val="bg2"/>
                </a:solidFill>
              </a:rPr>
              <a:t>Forrest </a:t>
            </a:r>
            <a:r>
              <a:rPr lang="en-US" altLang="zh-CN" sz="1200" dirty="0" err="1">
                <a:solidFill>
                  <a:schemeClr val="bg2"/>
                </a:solidFill>
              </a:rPr>
              <a:t>Brazeal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069" y="1753271"/>
            <a:ext cx="2336458" cy="684023"/>
          </a:xfrm>
          <a:prstGeom prst="rect">
            <a:avLst/>
          </a:prstGeom>
        </p:spPr>
        <p:txBody>
          <a:bodyPr anchor="ctr">
            <a:normAutofit/>
          </a:bodyPr>
          <a:lstStyle>
            <a:defPPr>
              <a:defRPr lang="zh-CN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/>
            </a:lvl9pPr>
          </a:lstStyle>
          <a:p>
            <a:r>
              <a:rPr lang="en-US" altLang="zh-CN" b="1" dirty="0"/>
              <a:t>Base Score: CVSS/EPSS</a:t>
            </a:r>
            <a:endParaRPr lang="en-US" altLang="zh-CN" b="1" dirty="0"/>
          </a:p>
        </p:txBody>
      </p:sp>
      <p:sp>
        <p:nvSpPr>
          <p:cNvPr id="8" name="星形: 七角 7"/>
          <p:cNvSpPr/>
          <p:nvPr/>
        </p:nvSpPr>
        <p:spPr>
          <a:xfrm>
            <a:off x="8775526" y="1401599"/>
            <a:ext cx="1738712" cy="1387366"/>
          </a:xfrm>
          <a:prstGeom prst="star7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Alert Fatigue</a:t>
            </a:r>
            <a:endParaRPr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2995643" y="3689051"/>
            <a:ext cx="3847404" cy="2160610"/>
            <a:chOff x="4691303" y="3761122"/>
            <a:chExt cx="4243283" cy="2382926"/>
          </a:xfrm>
        </p:grpSpPr>
        <p:sp>
          <p:nvSpPr>
            <p:cNvPr id="10" name="文本框 9"/>
            <p:cNvSpPr txBox="1"/>
            <p:nvPr/>
          </p:nvSpPr>
          <p:spPr>
            <a:xfrm>
              <a:off x="4691303" y="4317561"/>
              <a:ext cx="1860357" cy="1574790"/>
            </a:xfrm>
            <a:prstGeom prst="rect">
              <a:avLst/>
            </a:prstGeom>
          </p:spPr>
          <p:txBody>
            <a:bodyPr anchor="ctr">
              <a:normAutofit fontScale="92500" lnSpcReduction="10000"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1400" b="1" i="0" baseline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4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6pPr>
              <a:lvl7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7pPr>
              <a:lvl8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8pPr>
              <a:lvl9pPr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000"/>
              </a:lvl9pPr>
            </a:lstStyle>
            <a:p>
              <a:pPr algn="r"/>
              <a:r>
                <a:rPr lang="en-US" altLang="zh-CN" dirty="0"/>
                <a:t>Vuln Intelligence:</a:t>
              </a:r>
              <a:endParaRPr lang="en-US" altLang="zh-CN" dirty="0"/>
            </a:p>
            <a:p>
              <a:pPr algn="r"/>
              <a:r>
                <a:rPr lang="en-US" altLang="zh-CN" b="0" dirty="0"/>
                <a:t>Exploit Status</a:t>
              </a:r>
              <a:endParaRPr lang="en-US" altLang="zh-CN" b="0" dirty="0"/>
            </a:p>
            <a:p>
              <a:pPr algn="r"/>
              <a:r>
                <a:rPr lang="en-US" altLang="zh-CN" b="0" dirty="0"/>
                <a:t>Threats</a:t>
              </a:r>
              <a:endParaRPr lang="en-US" altLang="zh-CN" b="0" dirty="0"/>
            </a:p>
            <a:p>
              <a:pPr algn="r"/>
              <a:r>
                <a:rPr lang="en-US" altLang="zh-CN" b="0" dirty="0"/>
                <a:t>Patches</a:t>
              </a:r>
              <a:endParaRPr lang="en-US" altLang="zh-CN" b="0" dirty="0"/>
            </a:p>
            <a:p>
              <a:pPr algn="r"/>
              <a:r>
                <a:rPr lang="en-US" altLang="zh-CN" b="0" dirty="0"/>
                <a:t>Environmental</a:t>
              </a:r>
              <a:endParaRPr lang="zh-CN" altLang="en-US" b="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1660" y="3761122"/>
              <a:ext cx="2382926" cy="2382926"/>
            </a:xfrm>
            <a:prstGeom prst="rect">
              <a:avLst/>
            </a:prstGeom>
          </p:spPr>
        </p:pic>
      </p:grpSp>
      <p:sp>
        <p:nvSpPr>
          <p:cNvPr id="13" name="箭头: 右 12"/>
          <p:cNvSpPr/>
          <p:nvPr/>
        </p:nvSpPr>
        <p:spPr>
          <a:xfrm>
            <a:off x="3283732" y="1948168"/>
            <a:ext cx="1198179" cy="33558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Leads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endParaRPr lang="zh-CN" altLang="en-US" sz="1000" dirty="0"/>
          </a:p>
        </p:txBody>
      </p:sp>
      <p:sp>
        <p:nvSpPr>
          <p:cNvPr id="14" name="箭头: 右 13"/>
          <p:cNvSpPr/>
          <p:nvPr/>
        </p:nvSpPr>
        <p:spPr>
          <a:xfrm>
            <a:off x="7210197" y="1948168"/>
            <a:ext cx="1198179" cy="335580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Leads</a:t>
            </a:r>
            <a:r>
              <a:rPr lang="zh-CN" altLang="en-US" sz="1000" dirty="0"/>
              <a:t> </a:t>
            </a:r>
            <a:r>
              <a:rPr lang="en-US" altLang="zh-CN" sz="1000" dirty="0"/>
              <a:t>to</a:t>
            </a:r>
            <a:endParaRPr lang="zh-CN" altLang="en-US" sz="1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Community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Community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978" y="1727163"/>
            <a:ext cx="4496498" cy="34036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201" y="654531"/>
            <a:ext cx="4307885" cy="55489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12" y="2619774"/>
            <a:ext cx="1618452" cy="16184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Other ways for Supply Chain Security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ways for Supply Chain Security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3646" y="1940469"/>
            <a:ext cx="6396444" cy="345294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n w="15875"/>
                <a:effectLst/>
                <a:cs typeface="+mn-ea"/>
                <a:sym typeface="+mn-lt"/>
              </a:rPr>
              <a:t>安全启动代码签名服务平台</a:t>
            </a:r>
            <a:endParaRPr kumimoji="1"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4584065" y="1918970"/>
            <a:ext cx="6920865" cy="3552190"/>
            <a:chOff x="2633930" y="2567628"/>
            <a:chExt cx="6208849" cy="2788555"/>
          </a:xfrm>
        </p:grpSpPr>
        <p:sp>
          <p:nvSpPr>
            <p:cNvPr id="49" name="矩形 48"/>
            <p:cNvSpPr/>
            <p:nvPr/>
          </p:nvSpPr>
          <p:spPr>
            <a:xfrm>
              <a:off x="2633930" y="2567628"/>
              <a:ext cx="1800000" cy="69074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签名服务平台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· </a:t>
              </a:r>
              <a:r>
                <a:rPr lang="zh-CN" altLang="en-US" sz="900" b="1" dirty="0">
                  <a:solidFill>
                    <a:schemeClr val="bg1"/>
                  </a:solidFill>
                  <a:latin typeface="+mn-ea"/>
                </a:rPr>
                <a:t>国际厂商运营</a:t>
              </a:r>
              <a:endParaRPr lang="zh-CN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783667" y="2567628"/>
              <a:ext cx="1800000" cy="690742"/>
            </a:xfrm>
            <a:prstGeom prst="rect">
              <a:avLst/>
            </a:prstGeom>
            <a:solidFill>
              <a:srgbClr val="1963D5"/>
            </a:solidFill>
            <a:ln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b="1" dirty="0">
                  <a:solidFill>
                    <a:schemeClr val="bg1"/>
                  </a:solidFill>
                  <a:latin typeface="+mn-ea"/>
                </a:rPr>
                <a:t>签名服务平台</a:t>
              </a:r>
              <a:endParaRPr lang="en-US" altLang="zh-CN" sz="1200" b="1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· </a:t>
              </a:r>
              <a:r>
                <a:rPr lang="zh-CN" altLang="en-US" sz="900" b="1" dirty="0">
                  <a:solidFill>
                    <a:srgbClr val="FFCC00"/>
                  </a:solidFill>
                  <a:latin typeface="+mn-ea"/>
                </a:rPr>
                <a:t>国内独立第三方运营</a:t>
              </a:r>
              <a:endParaRPr lang="zh-CN" altLang="en-US" sz="900" b="1" dirty="0">
                <a:solidFill>
                  <a:srgbClr val="FFCC00"/>
                </a:solidFill>
                <a:latin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959894" y="2567628"/>
              <a:ext cx="1800000" cy="69074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签名服务平台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· </a:t>
              </a:r>
              <a:r>
                <a:rPr lang="zh-CN" altLang="en-US" sz="900" b="1" dirty="0">
                  <a:solidFill>
                    <a:schemeClr val="bg1"/>
                  </a:solidFill>
                  <a:latin typeface="+mn-ea"/>
                </a:rPr>
                <a:t>服务器厂商运营</a:t>
              </a:r>
              <a:endParaRPr lang="zh-CN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633930" y="4233204"/>
              <a:ext cx="2359761" cy="112297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国际厂商根证书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b="1" dirty="0">
                  <a:solidFill>
                    <a:srgbClr val="FFCC00"/>
                  </a:solidFill>
                  <a:latin typeface="+mn-ea"/>
                </a:rPr>
                <a:t>国内独立第三方根证书</a:t>
              </a:r>
              <a:endParaRPr lang="en-US" altLang="zh-CN" sz="1200" b="1" dirty="0">
                <a:solidFill>
                  <a:srgbClr val="FFCC00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服务器厂商根证书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· </a:t>
              </a:r>
              <a:r>
                <a:rPr lang="zh-CN" altLang="en-US" sz="900" b="1" dirty="0">
                  <a:solidFill>
                    <a:schemeClr val="bg1"/>
                  </a:solidFill>
                  <a:latin typeface="+mn-ea"/>
                </a:rPr>
                <a:t>服务器厂商</a:t>
              </a:r>
              <a:endParaRPr lang="zh-CN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400133" y="4233204"/>
              <a:ext cx="2359761" cy="112297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txBody>
            <a:bodyPr wrap="square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OS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镜像签名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板卡驱动签名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endParaRPr lang="en-US" altLang="zh-CN" sz="800" b="1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spcBef>
                  <a:spcPts val="600"/>
                </a:spcBef>
              </a:pP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· OS</a:t>
              </a:r>
              <a:r>
                <a:rPr lang="zh-CN" altLang="en-US" sz="900" b="1" dirty="0">
                  <a:solidFill>
                    <a:schemeClr val="bg1"/>
                  </a:solidFill>
                  <a:latin typeface="+mn-ea"/>
                </a:rPr>
                <a:t>发行厂商</a:t>
              </a:r>
              <a:r>
                <a:rPr lang="en-US" altLang="zh-CN" sz="900" b="1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zh-CN" altLang="en-US" sz="900" b="1" dirty="0">
                  <a:solidFill>
                    <a:schemeClr val="bg1"/>
                  </a:solidFill>
                  <a:latin typeface="+mn-ea"/>
                </a:rPr>
                <a:t>板卡厂商</a:t>
              </a:r>
              <a:endParaRPr lang="zh-CN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>
              <a:off x="3533930" y="3304135"/>
              <a:ext cx="0" cy="881933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>
              <a:endCxn id="53" idx="0"/>
            </p:cNvCxnSpPr>
            <p:nvPr/>
          </p:nvCxnSpPr>
          <p:spPr>
            <a:xfrm flipH="1">
              <a:off x="3813811" y="3304135"/>
              <a:ext cx="1529618" cy="9290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endCxn id="54" idx="0"/>
            </p:cNvCxnSpPr>
            <p:nvPr/>
          </p:nvCxnSpPr>
          <p:spPr>
            <a:xfrm>
              <a:off x="6173572" y="3304135"/>
              <a:ext cx="1406442" cy="92906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>
              <a:off x="4406676" y="3336543"/>
              <a:ext cx="1942680" cy="896660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V="1">
              <a:off x="5038436" y="3336543"/>
              <a:ext cx="1903785" cy="896659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/>
            <p:nvPr/>
          </p:nvCxnSpPr>
          <p:spPr>
            <a:xfrm>
              <a:off x="7838086" y="3304135"/>
              <a:ext cx="0" cy="881933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2794724" y="3899139"/>
              <a:ext cx="748923" cy="198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kern="0" dirty="0">
                  <a:solidFill>
                    <a:schemeClr val="bg1"/>
                  </a:solidFill>
                  <a:latin typeface="+mn-ea"/>
                  <a:sym typeface="+mn-ea"/>
                </a:rPr>
                <a:t>下载证书</a:t>
              </a:r>
              <a:endParaRPr lang="zh-CN" altLang="en-US" sz="1050" kern="0" dirty="0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811728" y="3899139"/>
              <a:ext cx="1031051" cy="198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调用服务签名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直接箭头连接符 77"/>
            <p:cNvCxnSpPr/>
            <p:nvPr/>
          </p:nvCxnSpPr>
          <p:spPr>
            <a:xfrm flipV="1">
              <a:off x="5013229" y="4794693"/>
              <a:ext cx="1350266" cy="6702"/>
            </a:xfrm>
            <a:prstGeom prst="straightConnector1">
              <a:avLst/>
            </a:prstGeom>
            <a:ln w="38100">
              <a:solidFill>
                <a:schemeClr val="bg2">
                  <a:lumMod val="9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矩形 80"/>
            <p:cNvSpPr/>
            <p:nvPr/>
          </p:nvSpPr>
          <p:spPr>
            <a:xfrm>
              <a:off x="5220252" y="4820223"/>
              <a:ext cx="992579" cy="1983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>
                  <a:solidFill>
                    <a:schemeClr val="bg1"/>
                  </a:solidFill>
                </a:rPr>
                <a:t>安全启动验证</a:t>
              </a:r>
              <a:endParaRPr lang="zh-CN" alt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93089" y="1986280"/>
            <a:ext cx="2855023" cy="2884805"/>
            <a:chOff x="39513" y="4727"/>
            <a:chExt cx="7215" cy="8135"/>
          </a:xfrm>
        </p:grpSpPr>
        <p:sp>
          <p:nvSpPr>
            <p:cNvPr id="9" name="矩形: 圆角 133"/>
            <p:cNvSpPr/>
            <p:nvPr/>
          </p:nvSpPr>
          <p:spPr>
            <a:xfrm>
              <a:off x="39513" y="4727"/>
              <a:ext cx="7215" cy="8135"/>
            </a:xfrm>
            <a:prstGeom prst="roundRect">
              <a:avLst>
                <a:gd name="adj" fmla="val 6221"/>
              </a:avLst>
            </a:prstGeom>
            <a:gradFill flip="none" rotWithShape="1">
              <a:gsLst>
                <a:gs pos="15000">
                  <a:schemeClr val="accent2">
                    <a:alpha val="0"/>
                  </a:schemeClr>
                </a:gs>
                <a:gs pos="100000">
                  <a:schemeClr val="accent2">
                    <a:alpha val="49000"/>
                  </a:schemeClr>
                </a:gs>
              </a:gsLst>
              <a:lin ang="16200000" scaled="1"/>
              <a:tileRect/>
            </a:gradFill>
            <a:ln w="25400">
              <a:gradFill flip="none" rotWithShape="1">
                <a:gsLst>
                  <a:gs pos="300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cs typeface="+mn-ea"/>
                <a:sym typeface="+mn-lt"/>
              </a:endParaRPr>
            </a:p>
          </p:txBody>
        </p:sp>
        <p:sp>
          <p:nvSpPr>
            <p:cNvPr id="362" name="文本框 361"/>
            <p:cNvSpPr txBox="1"/>
            <p:nvPr/>
          </p:nvSpPr>
          <p:spPr>
            <a:xfrm>
              <a:off x="40230" y="7730"/>
              <a:ext cx="5888" cy="1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ln w="15875"/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安全启动代码签名服务平台</a:t>
              </a:r>
              <a:endParaRPr lang="zh-CN" altLang="en-US" sz="1400" b="1" dirty="0">
                <a:ln w="15875"/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83" name="矩形 382" descr="e7d195523061f1c0c30ee18c1b05f65d12b38e2533cb2ccdAE0CC34CB5CBEBFAEC353FED4DECE97C3E379FD1D933F5E4DC18EF8EA6B7A1130D5F6DE9DD2BE4B0A8C9126ACE5083D1F5A9E323B29CCFC70D082E0FB00CD7F8BFB05C36C0D4F97B70B3127DDD511E4BCEBC8D1D7076C00C0E04584A3326CB6614002CD5FEB2D93DD624C2EE27C9CAF6"/>
            <p:cNvSpPr/>
            <p:nvPr>
              <p:custDataLst>
                <p:tags r:id="rId1"/>
              </p:custDataLst>
            </p:nvPr>
          </p:nvSpPr>
          <p:spPr>
            <a:xfrm rot="16200000">
              <a:off x="42072" y="7603"/>
              <a:ext cx="2204" cy="5342"/>
            </a:xfrm>
            <a:prstGeom prst="rect">
              <a:avLst/>
            </a:prstGeom>
            <a:gradFill>
              <a:gsLst>
                <a:gs pos="0">
                  <a:schemeClr val="accent3">
                    <a:alpha val="0"/>
                  </a:schemeClr>
                </a:gs>
                <a:gs pos="50000">
                  <a:schemeClr val="accent3">
                    <a:alpha val="3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ln w="25400">
              <a:gradFill>
                <a:gsLst>
                  <a:gs pos="0">
                    <a:schemeClr val="accent3">
                      <a:alpha val="0"/>
                    </a:schemeClr>
                  </a:gs>
                  <a:gs pos="50000">
                    <a:schemeClr val="accent3"/>
                  </a:gs>
                  <a:gs pos="100000">
                    <a:schemeClr val="accent3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2" name="文本框 381"/>
            <p:cNvSpPr txBox="1"/>
            <p:nvPr/>
          </p:nvSpPr>
          <p:spPr>
            <a:xfrm>
              <a:off x="40870" y="9621"/>
              <a:ext cx="4608" cy="129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zh-CN" altLang="en-US" sz="1200" b="1" dirty="0">
                  <a:ln w="15875"/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40000"/>
                          <a:lumOff val="60000"/>
                        </a:schemeClr>
                      </a:gs>
                    </a:gsLst>
                    <a:lin ang="5400000" scaled="0"/>
                  </a:gradFill>
                  <a:effectLst/>
                  <a:cs typeface="+mn-ea"/>
                  <a:sym typeface="+mn-lt"/>
                </a:rPr>
                <a:t>统一标准、自主可控</a:t>
              </a:r>
              <a:endParaRPr lang="zh-CN" altLang="en-US" sz="1200" b="1" dirty="0">
                <a:ln w="15875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effectLst/>
                <a:cs typeface="+mn-ea"/>
                <a:sym typeface="+mn-lt"/>
              </a:endParaRPr>
            </a:p>
            <a:p>
              <a:pPr algn="ctr"/>
              <a:r>
                <a:rPr lang="zh-CN" altLang="en-US" sz="1200" b="1" dirty="0">
                  <a:ln w="15875"/>
                  <a:gradFill>
                    <a:gsLst>
                      <a:gs pos="0">
                        <a:schemeClr val="accent5">
                          <a:lumMod val="75000"/>
                        </a:schemeClr>
                      </a:gs>
                      <a:gs pos="100000">
                        <a:schemeClr val="accent5">
                          <a:lumMod val="40000"/>
                          <a:lumOff val="60000"/>
                        </a:schemeClr>
                      </a:gs>
                    </a:gsLst>
                    <a:lin ang="5400000" scaled="0"/>
                  </a:gradFill>
                  <a:effectLst/>
                  <a:cs typeface="+mn-ea"/>
                  <a:sym typeface="+mn-lt"/>
                </a:rPr>
                <a:t>简单、高效、安全</a:t>
              </a:r>
              <a:endParaRPr lang="zh-CN" altLang="en-US" sz="1200" b="1" dirty="0">
                <a:ln w="15875"/>
                <a:gradFill>
                  <a:gsLst>
                    <a:gs pos="0">
                      <a:schemeClr val="accent5">
                        <a:lumMod val="75000"/>
                      </a:schemeClr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90453" y="4855483"/>
            <a:ext cx="3302635" cy="312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openEule</a:t>
            </a:r>
            <a:r>
              <a:rPr lang="en-US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r </a:t>
            </a:r>
            <a:r>
              <a:rPr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&amp;</a:t>
            </a:r>
            <a:r>
              <a:rPr lang="en-US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 </a:t>
            </a:r>
            <a:r>
              <a:rPr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CFCA</a:t>
            </a:r>
            <a:endParaRPr lang="zh-CN" altLang="en-US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19" y="2121037"/>
            <a:ext cx="1017984" cy="101798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28"/>
          <p:cNvSpPr txBox="1"/>
          <p:nvPr/>
        </p:nvSpPr>
        <p:spPr>
          <a:xfrm>
            <a:off x="6414617" y="6481036"/>
            <a:ext cx="825230" cy="248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大华验签</a:t>
            </a:r>
            <a:endParaRPr lang="en-US" altLang="zh-CN" sz="70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5275453" y="6480596"/>
            <a:ext cx="825230" cy="248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7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证书验签</a:t>
            </a:r>
            <a:endParaRPr lang="en-US" altLang="zh-CN" sz="7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171426" y="6481036"/>
            <a:ext cx="825230" cy="248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7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厂商验签</a:t>
            </a:r>
            <a:endParaRPr lang="en-US" altLang="zh-CN" sz="7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41683" y="4286435"/>
            <a:ext cx="10567128" cy="2102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5901251" y="4790594"/>
            <a:ext cx="3926585" cy="1483419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羚境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（基于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22.03 LTS SP3</a:t>
            </a:r>
            <a:r>
              <a:rPr lang="zh-CN" altLang="en-US" sz="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41683" y="2147687"/>
            <a:ext cx="10567128" cy="1928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标题 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n w="15875"/>
                <a:effectLst/>
                <a:cs typeface="+mn-ea"/>
              </a:rPr>
              <a:t>大华安全启动</a:t>
            </a:r>
            <a:endParaRPr lang="zh-CN" altLang="en-US" dirty="0">
              <a:ln w="15875"/>
              <a:effectLst/>
              <a:cs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49366" y="1272197"/>
            <a:ext cx="648000" cy="684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安全启动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347225" y="1272197"/>
            <a:ext cx="9761586" cy="684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华启鲲鹏服务器支持安全启动功能，可以安全启动经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签名的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的大华羚境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的认证和签名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41724" y="932106"/>
            <a:ext cx="6508377" cy="248318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保证启动的操作系统是经过合法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签名，避免操作系统被篡改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538456" y="2710621"/>
            <a:ext cx="1287076" cy="6377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代码审核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36118" y="2710621"/>
            <a:ext cx="737668" cy="637774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大华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右箭头 74"/>
          <p:cNvSpPr/>
          <p:nvPr/>
        </p:nvSpPr>
        <p:spPr>
          <a:xfrm>
            <a:off x="3014020" y="2968036"/>
            <a:ext cx="391886" cy="18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2990009" y="2683272"/>
            <a:ext cx="47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系统代码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509408" y="2710166"/>
            <a:ext cx="1287076" cy="6377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4969606" y="2964194"/>
            <a:ext cx="439910" cy="18441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4948474" y="2683272"/>
            <a:ext cx="461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审计报告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618035" y="2330262"/>
            <a:ext cx="1525921" cy="484093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BIOS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右箭头 80"/>
          <p:cNvSpPr/>
          <p:nvPr/>
        </p:nvSpPr>
        <p:spPr>
          <a:xfrm rot="1227726">
            <a:off x="6986342" y="3174592"/>
            <a:ext cx="428386" cy="1959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 rot="1215573">
            <a:off x="7009395" y="3021826"/>
            <a:ext cx="395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7618035" y="3105893"/>
            <a:ext cx="1525921" cy="484093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大华羚境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右箭头 83"/>
          <p:cNvSpPr/>
          <p:nvPr/>
        </p:nvSpPr>
        <p:spPr>
          <a:xfrm rot="20151376">
            <a:off x="6986944" y="2689211"/>
            <a:ext cx="428386" cy="19594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/>
          <p:cNvSpPr txBox="1"/>
          <p:nvPr/>
        </p:nvSpPr>
        <p:spPr>
          <a:xfrm rot="20070455">
            <a:off x="6897421" y="2583897"/>
            <a:ext cx="395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zh-CN" altLang="en-US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618522" y="4858505"/>
            <a:ext cx="1092096" cy="1289459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2088813" y="4858505"/>
            <a:ext cx="3510168" cy="1289459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526403" y="3806052"/>
            <a:ext cx="8256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大华羚境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和服务器固件已通过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认证，已内置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的签名和证书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89372" y="5376791"/>
            <a:ext cx="737668" cy="2973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根证书哈希值</a:t>
            </a:r>
            <a:endParaRPr lang="zh-CN" altLang="en-US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243451" y="5376791"/>
            <a:ext cx="603953" cy="2973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厂商根证书</a:t>
            </a:r>
            <a:endParaRPr lang="zh-CN" altLang="en-US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42522" y="4841723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3550941" y="4834997"/>
            <a:ext cx="585911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固件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298085" y="5376791"/>
            <a:ext cx="662991" cy="297345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二级证书链</a:t>
            </a:r>
            <a:endParaRPr lang="zh-CN" altLang="en-US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圆角矩形 93"/>
          <p:cNvSpPr/>
          <p:nvPr/>
        </p:nvSpPr>
        <p:spPr>
          <a:xfrm>
            <a:off x="4421410" y="4937272"/>
            <a:ext cx="1091618" cy="1172272"/>
          </a:xfrm>
          <a:prstGeom prst="roundRect">
            <a:avLst>
              <a:gd name="adj" fmla="val 2313"/>
            </a:avLst>
          </a:prstGeom>
          <a:solidFill>
            <a:srgbClr val="BFDEFD"/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30000"/>
              </a:lnSpc>
            </a:pP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540325" y="5214883"/>
            <a:ext cx="869191" cy="341894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545063" y="5622092"/>
            <a:ext cx="864453" cy="429822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证书库</a:t>
            </a:r>
            <a:endParaRPr lang="zh-CN" altLang="en-US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69866" y="5796098"/>
            <a:ext cx="616706" cy="2296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00" b="1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700" b="1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证书</a:t>
            </a:r>
            <a:endParaRPr lang="en-US" altLang="zh-CN" sz="700" b="1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6015551" y="4959517"/>
            <a:ext cx="1092096" cy="1096371"/>
          </a:xfrm>
          <a:prstGeom prst="roundRect">
            <a:avLst>
              <a:gd name="adj" fmla="val 2313"/>
            </a:avLst>
          </a:prstGeom>
          <a:solidFill>
            <a:srgbClr val="BFDEFD"/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>
              <a:lnSpc>
                <a:spcPct val="130000"/>
              </a:lnSpc>
            </a:pPr>
            <a:r>
              <a:rPr lang="en-US" altLang="zh-CN" sz="1050">
                <a:latin typeface="微软雅黑" panose="020B0503020204020204" pitchFamily="34" charset="-122"/>
                <a:ea typeface="微软雅黑" panose="020B0503020204020204" pitchFamily="34" charset="-122"/>
              </a:rPr>
              <a:t>SHIM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122161" y="5377956"/>
            <a:ext cx="904125" cy="2646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b="1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CFCA</a:t>
            </a:r>
            <a:r>
              <a:rPr lang="zh-CN" altLang="en-US" sz="1000" b="1">
                <a:solidFill>
                  <a:srgbClr val="8A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签名</a:t>
            </a:r>
            <a:endParaRPr lang="en-US" altLang="zh-CN" sz="1000" b="1">
              <a:solidFill>
                <a:srgbClr val="8A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7525616" y="5061985"/>
            <a:ext cx="898171" cy="896557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GRUB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8890385" y="5061558"/>
            <a:ext cx="872138" cy="896557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KERNEL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68659" y="5425770"/>
            <a:ext cx="622800" cy="18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大华签名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4" name="直接箭头连接符 103"/>
          <p:cNvCxnSpPr>
            <a:stCxn id="89" idx="3"/>
            <a:endCxn id="90" idx="1"/>
          </p:cNvCxnSpPr>
          <p:nvPr/>
        </p:nvCxnSpPr>
        <p:spPr>
          <a:xfrm>
            <a:off x="1527040" y="5525464"/>
            <a:ext cx="7164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/>
          <p:cNvSpPr txBox="1"/>
          <p:nvPr/>
        </p:nvSpPr>
        <p:spPr>
          <a:xfrm>
            <a:off x="1628385" y="5284673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哈希比对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6" name="直接箭头连接符 105"/>
          <p:cNvCxnSpPr>
            <a:stCxn id="90" idx="3"/>
            <a:endCxn id="93" idx="1"/>
          </p:cNvCxnSpPr>
          <p:nvPr/>
        </p:nvCxnSpPr>
        <p:spPr>
          <a:xfrm>
            <a:off x="2847404" y="5525464"/>
            <a:ext cx="4506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>
            <a:off x="4726096" y="4928665"/>
            <a:ext cx="585911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BIOS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箭头连接符 107"/>
          <p:cNvCxnSpPr>
            <a:stCxn id="93" idx="3"/>
            <a:endCxn id="94" idx="1"/>
          </p:cNvCxnSpPr>
          <p:nvPr/>
        </p:nvCxnSpPr>
        <p:spPr>
          <a:xfrm flipV="1">
            <a:off x="3961076" y="5523408"/>
            <a:ext cx="460334" cy="2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2780484" y="5304831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3874192" y="5304831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1" name="直接箭头连接符 110"/>
          <p:cNvCxnSpPr>
            <a:stCxn id="87" idx="3"/>
            <a:endCxn id="99" idx="1"/>
          </p:cNvCxnSpPr>
          <p:nvPr/>
        </p:nvCxnSpPr>
        <p:spPr>
          <a:xfrm>
            <a:off x="5598981" y="5503235"/>
            <a:ext cx="416570" cy="4468"/>
          </a:xfrm>
          <a:prstGeom prst="straightConnector1">
            <a:avLst/>
          </a:prstGeom>
          <a:ln>
            <a:solidFill>
              <a:srgbClr val="8A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5485174" y="5225127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3" name="直接箭头连接符 112"/>
          <p:cNvCxnSpPr>
            <a:stCxn id="99" idx="3"/>
            <a:endCxn id="101" idx="1"/>
          </p:cNvCxnSpPr>
          <p:nvPr/>
        </p:nvCxnSpPr>
        <p:spPr>
          <a:xfrm>
            <a:off x="7107647" y="5507703"/>
            <a:ext cx="417969" cy="256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6122160" y="5729213"/>
            <a:ext cx="904125" cy="2646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>
                <a:latin typeface="微软雅黑" panose="020B0503020204020204" pitchFamily="34" charset="-122"/>
                <a:ea typeface="微软雅黑" panose="020B0503020204020204" pitchFamily="34" charset="-122"/>
              </a:rPr>
              <a:t>大华证书</a:t>
            </a:r>
            <a:endParaRPr lang="en-US" altLang="zh-CN" sz="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7026992" y="5271631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6" name="直接箭头连接符 115"/>
          <p:cNvCxnSpPr>
            <a:stCxn id="101" idx="3"/>
            <a:endCxn id="102" idx="1"/>
          </p:cNvCxnSpPr>
          <p:nvPr/>
        </p:nvCxnSpPr>
        <p:spPr>
          <a:xfrm flipV="1">
            <a:off x="8423787" y="5509837"/>
            <a:ext cx="466598" cy="427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矩形 116"/>
          <p:cNvSpPr/>
          <p:nvPr/>
        </p:nvSpPr>
        <p:spPr>
          <a:xfrm>
            <a:off x="7668659" y="5678663"/>
            <a:ext cx="622800" cy="18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大华证书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9021013" y="5436453"/>
            <a:ext cx="622595" cy="18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大华签名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9021013" y="5684772"/>
            <a:ext cx="622800" cy="18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大华证书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10131056" y="5061558"/>
            <a:ext cx="872138" cy="896557"/>
          </a:xfrm>
          <a:prstGeom prst="roundRect">
            <a:avLst>
              <a:gd name="adj" fmla="val 2313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prstDash val="lgDash"/>
          </a:ln>
          <a:effectLst>
            <a:outerShdw blurRad="50800" dist="127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业务程序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0263658" y="5494136"/>
            <a:ext cx="622800" cy="1800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>
                <a:latin typeface="微软雅黑" panose="020B0503020204020204" pitchFamily="34" charset="-122"/>
                <a:ea typeface="微软雅黑" panose="020B0503020204020204" pitchFamily="34" charset="-122"/>
              </a:rPr>
              <a:t>大华签名</a:t>
            </a:r>
            <a:endParaRPr lang="en-US" altLang="zh-CN" sz="7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8350894" y="5267452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3" name="直接箭头连接符 122"/>
          <p:cNvCxnSpPr>
            <a:stCxn id="102" idx="3"/>
            <a:endCxn id="120" idx="1"/>
          </p:cNvCxnSpPr>
          <p:nvPr/>
        </p:nvCxnSpPr>
        <p:spPr>
          <a:xfrm>
            <a:off x="9762523" y="5509837"/>
            <a:ext cx="368533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文本框 123"/>
          <p:cNvSpPr txBox="1"/>
          <p:nvPr/>
        </p:nvSpPr>
        <p:spPr>
          <a:xfrm>
            <a:off x="9640443" y="5282395"/>
            <a:ext cx="568774" cy="248318"/>
          </a:xfrm>
          <a:prstGeom prst="rect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7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验签</a:t>
            </a:r>
            <a:endParaRPr lang="en-US" altLang="zh-CN" sz="7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41683" y="4281752"/>
            <a:ext cx="10567128" cy="27699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大华安全启动流程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6" name="直接箭头连接符 125"/>
          <p:cNvCxnSpPr/>
          <p:nvPr/>
        </p:nvCxnSpPr>
        <p:spPr>
          <a:xfrm>
            <a:off x="5363258" y="6695259"/>
            <a:ext cx="676912" cy="0"/>
          </a:xfrm>
          <a:prstGeom prst="straightConnector1">
            <a:avLst/>
          </a:prstGeom>
          <a:ln>
            <a:solidFill>
              <a:srgbClr val="8A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/>
          <p:nvPr/>
        </p:nvCxnSpPr>
        <p:spPr>
          <a:xfrm>
            <a:off x="6503057" y="6689984"/>
            <a:ext cx="676912" cy="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/>
          <p:nvPr/>
        </p:nvCxnSpPr>
        <p:spPr>
          <a:xfrm>
            <a:off x="4259231" y="6689984"/>
            <a:ext cx="676912" cy="0"/>
          </a:xfrm>
          <a:prstGeom prst="straightConnector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65572" t="60195" r="8455" b="27800"/>
          <a:stretch>
            <a:fillRect/>
          </a:stretch>
        </p:blipFill>
        <p:spPr>
          <a:xfrm>
            <a:off x="5408964" y="2741964"/>
            <a:ext cx="1374071" cy="13740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SBOM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SPDX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An open standard for communicating software bill of material information, including provenance, license, security, and other related information. </a:t>
            </a:r>
            <a:endParaRPr kumimoji="1"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1426845"/>
            <a:ext cx="9591675" cy="4794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840" y="6417045"/>
            <a:ext cx="4977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 dirty="0" err="1">
                <a:solidFill>
                  <a:schemeClr val="bg2"/>
                </a:solidFill>
              </a:rPr>
              <a:t>Xmind</a:t>
            </a:r>
            <a:r>
              <a:rPr lang="zh-CN" altLang="en-US" sz="1200" dirty="0">
                <a:solidFill>
                  <a:schemeClr val="bg2"/>
                </a:solidFill>
              </a:rPr>
              <a:t>原文件获取：</a:t>
            </a:r>
            <a:r>
              <a:rPr lang="en-US" altLang="zh-CN" sz="1200" dirty="0">
                <a:solidFill>
                  <a:schemeClr val="bg2"/>
                </a:solidFill>
              </a:rPr>
              <a:t>https://github.com/mr-m0nst3r/oss-related-xminds</a:t>
            </a:r>
            <a:endParaRPr lang="zh-CN" alt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CycloneDX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zh-CN" dirty="0"/>
              <a:t>An open source, lightweight SBOM standard, which is used in application security and supply chain analysis and originated from OWASP.</a:t>
            </a:r>
            <a:endParaRPr kumimoji="1" lang="zh-CN" altLang="en-US" dirty="0"/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65450" y="1426845"/>
            <a:ext cx="6261100" cy="45224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Why SCA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Software Supply Chain Security </a:t>
            </a:r>
            <a:endParaRPr kumimoji="1"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886075" y="1621790"/>
            <a:ext cx="6424295" cy="3613785"/>
            <a:chOff x="2886075" y="1621790"/>
            <a:chExt cx="6424295" cy="3613785"/>
          </a:xfrm>
        </p:grpSpPr>
        <p:pic>
          <p:nvPicPr>
            <p:cNvPr id="4" name="图片 3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2886075" y="1621790"/>
              <a:ext cx="6424295" cy="361378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191587">
              <a:off x="5526255" y="3788228"/>
              <a:ext cx="427788" cy="56981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 rot="1140885">
              <a:off x="4433268" y="3206548"/>
              <a:ext cx="2939142" cy="39866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4.0276377952756,&quot;left&quot;:1610.0715748031496,&quot;top&quot;:357.188031496063,&quot;width&quot;:1696.9284251968504}"/>
</p:tagLst>
</file>

<file path=ppt/tags/tag2.xml><?xml version="1.0" encoding="utf-8"?>
<p:tagLst xmlns:p="http://schemas.openxmlformats.org/presentationml/2006/main">
  <p:tag name="COMMONDATA" val="eyJoZGlkIjoiYzc4YTg1YmJlNzQxZmQzNzVjMDU4YTFjMDllYjYwYW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2680</Words>
  <Application>WPS 演示</Application>
  <PresentationFormat>宽屏</PresentationFormat>
  <Paragraphs>348</Paragraphs>
  <Slides>38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Arial Unicode MS</vt:lpstr>
      <vt:lpstr>等线</vt:lpstr>
      <vt:lpstr>思源黑体 CN Bold</vt:lpstr>
      <vt:lpstr>黑体</vt:lpstr>
      <vt:lpstr>Office 主题​​</vt:lpstr>
      <vt:lpstr>浅谈SCA的商业化</vt:lpstr>
      <vt:lpstr>What’s SCA</vt:lpstr>
      <vt:lpstr>Software Composition Analysis</vt:lpstr>
      <vt:lpstr>SBOM</vt:lpstr>
      <vt:lpstr>SPDX</vt:lpstr>
      <vt:lpstr>CycloneDX</vt:lpstr>
      <vt:lpstr>Why SCA</vt:lpstr>
      <vt:lpstr>Software Supply Chain Security </vt:lpstr>
      <vt:lpstr>PowerPoint 演示文稿</vt:lpstr>
      <vt:lpstr>Standards</vt:lpstr>
      <vt:lpstr>GB/T 43698-2024 网络安全技术 软件供应链安全要求</vt:lpstr>
      <vt:lpstr>GB/T 43698-2024 网络安全技术 软件供应链安全要求</vt:lpstr>
      <vt:lpstr>GB/T 43848-2024  网络安全技术 软件产品开源代码安全评价方法</vt:lpstr>
      <vt:lpstr>GB/T 43848-2024  网络安全技术 软件产品开源代码安全评价方法</vt:lpstr>
      <vt:lpstr>JR/T 0290—2024 金融业开源软件应用 管理指南</vt:lpstr>
      <vt:lpstr>JR/T 0291—2024 金融业开源软件应用 评估规范</vt:lpstr>
      <vt:lpstr>Open Source Tools</vt:lpstr>
      <vt:lpstr>Open Source Tools</vt:lpstr>
      <vt:lpstr>Commoditized SCA Tools</vt:lpstr>
      <vt:lpstr>Commoditized SCA Tools</vt:lpstr>
      <vt:lpstr>Commoditized SCA Tools</vt:lpstr>
      <vt:lpstr>Why Commoditized </vt:lpstr>
      <vt:lpstr>Dependencies</vt:lpstr>
      <vt:lpstr>Dependencies</vt:lpstr>
      <vt:lpstr>Licenses</vt:lpstr>
      <vt:lpstr>Licenses</vt:lpstr>
      <vt:lpstr>Licenses</vt:lpstr>
      <vt:lpstr>Reachability</vt:lpstr>
      <vt:lpstr>Reachability</vt:lpstr>
      <vt:lpstr>Vulnerability</vt:lpstr>
      <vt:lpstr>Vulnerability</vt:lpstr>
      <vt:lpstr>Community</vt:lpstr>
      <vt:lpstr>Community</vt:lpstr>
      <vt:lpstr>Other ways for Supply Chain Security</vt:lpstr>
      <vt:lpstr>Other ways for Supply Chain Security</vt:lpstr>
      <vt:lpstr>安全启动代码签名服务平台</vt:lpstr>
      <vt:lpstr>大华安全启动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Michael</cp:lastModifiedBy>
  <cp:revision>194</cp:revision>
  <dcterms:created xsi:type="dcterms:W3CDTF">2023-10-13T08:11:00Z</dcterms:created>
  <dcterms:modified xsi:type="dcterms:W3CDTF">2024-11-15T02:57:10Z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(3)Pl5FK/vAeNN36ZzOCAIVQo46D+KzoFvIv85UQYAJsBEe9qjmI9vsLY6o6l7UTs7SRDQITG7a
k8XRMF05l+J2k+CgX9BGn8gUGDrMJLgCFylJ1yAyGimJHpOOTgAo4UT38GKFvvbYqRVQnWHC
BoAVhFQg1yhQGv23reE01p8lMl68cRAUggzOiVActFv6QGSu2L7zkducMZ82FDM+Je2Ssvh2
PEVoUXP0+UQnOJOsKq</vt:lpwstr>
  </property>
  <property fmtid="{D5CDD505-2E9C-101B-9397-08002B2CF9AE}" pid="3" name="_2015_ms_pID_7253431">
    <vt:lpwstr>vR1kowiHlwIeFY3y2zZB6mfnbPt74b8oAxFnOpsnz8l1zpWDL9hcEC
Vgk+RuZRZdCcIPt0t3rIpF8XEEdwUMBqLlT4ufAwa0F8IBPIrfPBqqMur3fV2ZkzW4t5FLoc
K4yE7H3SA/u8hsQI+IKOTEKQ7pB+xKawKLHdF7Ur3UjXMnoDgKGtXXk+ogRDGPjtZoByclFP
T4W69NZho5r9bOj2OiqRqA5TXmkuUnpKBelI</vt:lpwstr>
  </property>
  <property fmtid="{D5CDD505-2E9C-101B-9397-08002B2CF9AE}" pid="4" name="_2015_ms_pID_7253432">
    <vt:lpwstr>yw==</vt:lpwstr>
  </property>
  <property fmtid="{D5CDD505-2E9C-101B-9397-08002B2CF9AE}" pid="5" name="ICV">
    <vt:lpwstr>AE0C8E1DE9B5412E8A8C144DF69EDAB3_13</vt:lpwstr>
  </property>
  <property fmtid="{D5CDD505-2E9C-101B-9397-08002B2CF9AE}" pid="6" name="KSOProductBuildVer">
    <vt:lpwstr>2052-12.1.0.18608</vt:lpwstr>
  </property>
</Properties>
</file>